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4" r:id="rId7"/>
    <p:sldId id="265" r:id="rId8"/>
    <p:sldId id="266" r:id="rId9"/>
    <p:sldId id="267" r:id="rId10"/>
    <p:sldId id="268" r:id="rId11"/>
    <p:sldId id="269" r:id="rId12"/>
    <p:sldId id="270" r:id="rId13"/>
    <p:sldId id="260" r:id="rId14"/>
    <p:sldId id="261" r:id="rId15"/>
    <p:sldId id="271" r:id="rId16"/>
    <p:sldId id="262"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96B5D8-0536-4A3D-BF02-660023358B4F}" type="datetimeFigureOut">
              <a:rPr lang="en-GB" smtClean="0"/>
              <a:t>18/07/2017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9416A-B6F6-47D5-8FD9-4F04A81C4F97}" type="slidenum">
              <a:rPr lang="en-GB" smtClean="0"/>
              <a:t>‹#›</a:t>
            </a:fld>
            <a:endParaRPr lang="en-GB"/>
          </a:p>
        </p:txBody>
      </p:sp>
    </p:spTree>
    <p:extLst>
      <p:ext uri="{BB962C8B-B14F-4D97-AF65-F5344CB8AC3E}">
        <p14:creationId xmlns:p14="http://schemas.microsoft.com/office/powerpoint/2010/main" val="748725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6B5D8-0536-4A3D-BF02-660023358B4F}" type="datetimeFigureOut">
              <a:rPr lang="en-GB" smtClean="0"/>
              <a:t>18/07/2017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9416A-B6F6-47D5-8FD9-4F04A81C4F97}" type="slidenum">
              <a:rPr lang="en-GB" smtClean="0"/>
              <a:t>‹#›</a:t>
            </a:fld>
            <a:endParaRPr lang="en-GB"/>
          </a:p>
        </p:txBody>
      </p:sp>
    </p:spTree>
    <p:extLst>
      <p:ext uri="{BB962C8B-B14F-4D97-AF65-F5344CB8AC3E}">
        <p14:creationId xmlns:p14="http://schemas.microsoft.com/office/powerpoint/2010/main" val="120497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6B5D8-0536-4A3D-BF02-660023358B4F}" type="datetimeFigureOut">
              <a:rPr lang="en-GB" smtClean="0"/>
              <a:t>18/07/2017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9416A-B6F6-47D5-8FD9-4F04A81C4F97}" type="slidenum">
              <a:rPr lang="en-GB" smtClean="0"/>
              <a:t>‹#›</a:t>
            </a:fld>
            <a:endParaRPr lang="en-GB"/>
          </a:p>
        </p:txBody>
      </p:sp>
    </p:spTree>
    <p:extLst>
      <p:ext uri="{BB962C8B-B14F-4D97-AF65-F5344CB8AC3E}">
        <p14:creationId xmlns:p14="http://schemas.microsoft.com/office/powerpoint/2010/main" val="1638618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6B5D8-0536-4A3D-BF02-660023358B4F}" type="datetimeFigureOut">
              <a:rPr lang="en-GB" smtClean="0"/>
              <a:t>18/07/2017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9416A-B6F6-47D5-8FD9-4F04A81C4F97}" type="slidenum">
              <a:rPr lang="en-GB" smtClean="0"/>
              <a:t>‹#›</a:t>
            </a:fld>
            <a:endParaRPr lang="en-GB"/>
          </a:p>
        </p:txBody>
      </p:sp>
    </p:spTree>
    <p:extLst>
      <p:ext uri="{BB962C8B-B14F-4D97-AF65-F5344CB8AC3E}">
        <p14:creationId xmlns:p14="http://schemas.microsoft.com/office/powerpoint/2010/main" val="1164240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6B5D8-0536-4A3D-BF02-660023358B4F}" type="datetimeFigureOut">
              <a:rPr lang="en-GB" smtClean="0"/>
              <a:t>18/07/2017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9416A-B6F6-47D5-8FD9-4F04A81C4F97}" type="slidenum">
              <a:rPr lang="en-GB" smtClean="0"/>
              <a:t>‹#›</a:t>
            </a:fld>
            <a:endParaRPr lang="en-GB"/>
          </a:p>
        </p:txBody>
      </p:sp>
    </p:spTree>
    <p:extLst>
      <p:ext uri="{BB962C8B-B14F-4D97-AF65-F5344CB8AC3E}">
        <p14:creationId xmlns:p14="http://schemas.microsoft.com/office/powerpoint/2010/main" val="284343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96B5D8-0536-4A3D-BF02-660023358B4F}" type="datetimeFigureOut">
              <a:rPr lang="en-GB" smtClean="0"/>
              <a:t>18/07/2017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9416A-B6F6-47D5-8FD9-4F04A81C4F97}" type="slidenum">
              <a:rPr lang="en-GB" smtClean="0"/>
              <a:t>‹#›</a:t>
            </a:fld>
            <a:endParaRPr lang="en-GB"/>
          </a:p>
        </p:txBody>
      </p:sp>
    </p:spTree>
    <p:extLst>
      <p:ext uri="{BB962C8B-B14F-4D97-AF65-F5344CB8AC3E}">
        <p14:creationId xmlns:p14="http://schemas.microsoft.com/office/powerpoint/2010/main" val="3926088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96B5D8-0536-4A3D-BF02-660023358B4F}" type="datetimeFigureOut">
              <a:rPr lang="en-GB" smtClean="0"/>
              <a:t>18/07/2017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69416A-B6F6-47D5-8FD9-4F04A81C4F97}" type="slidenum">
              <a:rPr lang="en-GB" smtClean="0"/>
              <a:t>‹#›</a:t>
            </a:fld>
            <a:endParaRPr lang="en-GB"/>
          </a:p>
        </p:txBody>
      </p:sp>
    </p:spTree>
    <p:extLst>
      <p:ext uri="{BB962C8B-B14F-4D97-AF65-F5344CB8AC3E}">
        <p14:creationId xmlns:p14="http://schemas.microsoft.com/office/powerpoint/2010/main" val="338584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96B5D8-0536-4A3D-BF02-660023358B4F}" type="datetimeFigureOut">
              <a:rPr lang="en-GB" smtClean="0"/>
              <a:t>18/07/2017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9416A-B6F6-47D5-8FD9-4F04A81C4F97}" type="slidenum">
              <a:rPr lang="en-GB" smtClean="0"/>
              <a:t>‹#›</a:t>
            </a:fld>
            <a:endParaRPr lang="en-GB"/>
          </a:p>
        </p:txBody>
      </p:sp>
    </p:spTree>
    <p:extLst>
      <p:ext uri="{BB962C8B-B14F-4D97-AF65-F5344CB8AC3E}">
        <p14:creationId xmlns:p14="http://schemas.microsoft.com/office/powerpoint/2010/main" val="4034967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6B5D8-0536-4A3D-BF02-660023358B4F}" type="datetimeFigureOut">
              <a:rPr lang="en-GB" smtClean="0"/>
              <a:t>18/07/2017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69416A-B6F6-47D5-8FD9-4F04A81C4F97}" type="slidenum">
              <a:rPr lang="en-GB" smtClean="0"/>
              <a:t>‹#›</a:t>
            </a:fld>
            <a:endParaRPr lang="en-GB"/>
          </a:p>
        </p:txBody>
      </p:sp>
    </p:spTree>
    <p:extLst>
      <p:ext uri="{BB962C8B-B14F-4D97-AF65-F5344CB8AC3E}">
        <p14:creationId xmlns:p14="http://schemas.microsoft.com/office/powerpoint/2010/main" val="313461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96B5D8-0536-4A3D-BF02-660023358B4F}" type="datetimeFigureOut">
              <a:rPr lang="en-GB" smtClean="0"/>
              <a:t>18/07/2017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9416A-B6F6-47D5-8FD9-4F04A81C4F97}" type="slidenum">
              <a:rPr lang="en-GB" smtClean="0"/>
              <a:t>‹#›</a:t>
            </a:fld>
            <a:endParaRPr lang="en-GB"/>
          </a:p>
        </p:txBody>
      </p:sp>
    </p:spTree>
    <p:extLst>
      <p:ext uri="{BB962C8B-B14F-4D97-AF65-F5344CB8AC3E}">
        <p14:creationId xmlns:p14="http://schemas.microsoft.com/office/powerpoint/2010/main" val="3895157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96B5D8-0536-4A3D-BF02-660023358B4F}" type="datetimeFigureOut">
              <a:rPr lang="en-GB" smtClean="0"/>
              <a:t>18/07/2017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9416A-B6F6-47D5-8FD9-4F04A81C4F97}" type="slidenum">
              <a:rPr lang="en-GB" smtClean="0"/>
              <a:t>‹#›</a:t>
            </a:fld>
            <a:endParaRPr lang="en-GB"/>
          </a:p>
        </p:txBody>
      </p:sp>
    </p:spTree>
    <p:extLst>
      <p:ext uri="{BB962C8B-B14F-4D97-AF65-F5344CB8AC3E}">
        <p14:creationId xmlns:p14="http://schemas.microsoft.com/office/powerpoint/2010/main" val="343944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6B5D8-0536-4A3D-BF02-660023358B4F}" type="datetimeFigureOut">
              <a:rPr lang="en-GB" smtClean="0"/>
              <a:t>18/07/2017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9416A-B6F6-47D5-8FD9-4F04A81C4F97}" type="slidenum">
              <a:rPr lang="en-GB" smtClean="0"/>
              <a:t>‹#›</a:t>
            </a:fld>
            <a:endParaRPr lang="en-GB"/>
          </a:p>
        </p:txBody>
      </p:sp>
    </p:spTree>
    <p:extLst>
      <p:ext uri="{BB962C8B-B14F-4D97-AF65-F5344CB8AC3E}">
        <p14:creationId xmlns:p14="http://schemas.microsoft.com/office/powerpoint/2010/main" val="456915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60648"/>
            <a:ext cx="7772400" cy="1470025"/>
          </a:xfrm>
        </p:spPr>
        <p:txBody>
          <a:bodyPr/>
          <a:lstStyle/>
          <a:p>
            <a:pPr algn="l"/>
            <a:r>
              <a:rPr lang="en-GB" b="1" dirty="0"/>
              <a:t>What I was asked to do</a:t>
            </a:r>
          </a:p>
        </p:txBody>
      </p:sp>
      <p:sp>
        <p:nvSpPr>
          <p:cNvPr id="3" name="Subtitle 2"/>
          <p:cNvSpPr>
            <a:spLocks noGrp="1"/>
          </p:cNvSpPr>
          <p:nvPr>
            <p:ph type="subTitle" idx="1"/>
          </p:nvPr>
        </p:nvSpPr>
        <p:spPr>
          <a:xfrm>
            <a:off x="395536" y="1772816"/>
            <a:ext cx="8280920" cy="4536504"/>
          </a:xfrm>
        </p:spPr>
        <p:txBody>
          <a:bodyPr>
            <a:normAutofit/>
          </a:bodyPr>
          <a:lstStyle/>
          <a:p>
            <a:pPr marL="457200" indent="-457200" algn="l">
              <a:buFont typeface="Wingdings" panose="05000000000000000000" pitchFamily="2" charset="2"/>
              <a:buChar char="Ø"/>
            </a:pPr>
            <a:r>
              <a:rPr lang="en-GB" dirty="0">
                <a:solidFill>
                  <a:schemeClr val="tx1"/>
                </a:solidFill>
              </a:rPr>
              <a:t>In the light of the new Charities (Jersey) Law 2014, advise on how best the AJC can support charities in the future:</a:t>
            </a:r>
          </a:p>
          <a:p>
            <a:pPr marL="457200" indent="-457200" algn="l">
              <a:buFont typeface="Courier New" panose="02070309020205020404" pitchFamily="49" charset="0"/>
              <a:buChar char="o"/>
            </a:pPr>
            <a:r>
              <a:rPr lang="en-GB" dirty="0">
                <a:solidFill>
                  <a:schemeClr val="tx1"/>
                </a:solidFill>
              </a:rPr>
              <a:t>Do we need to move away from being a membership organisation?</a:t>
            </a:r>
          </a:p>
          <a:p>
            <a:pPr marL="457200" indent="-457200" algn="l">
              <a:buFont typeface="Courier New" panose="02070309020205020404" pitchFamily="49" charset="0"/>
              <a:buChar char="o"/>
            </a:pPr>
            <a:r>
              <a:rPr lang="en-GB" dirty="0">
                <a:solidFill>
                  <a:schemeClr val="tx1"/>
                </a:solidFill>
              </a:rPr>
              <a:t>How can charities continue to receive a professional service from AJC covering both financial support and advice and guidance?</a:t>
            </a:r>
          </a:p>
          <a:p>
            <a:pPr marL="457200" indent="-457200" algn="l">
              <a:buFont typeface="Arial" panose="020B0604020202020204" pitchFamily="34" charset="0"/>
              <a:buChar char="•"/>
            </a:pPr>
            <a:endParaRPr lang="en-GB" dirty="0"/>
          </a:p>
        </p:txBody>
      </p:sp>
    </p:spTree>
    <p:extLst>
      <p:ext uri="{BB962C8B-B14F-4D97-AF65-F5344CB8AC3E}">
        <p14:creationId xmlns:p14="http://schemas.microsoft.com/office/powerpoint/2010/main" val="197397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64488" cy="1354162"/>
          </a:xfrm>
        </p:spPr>
        <p:txBody>
          <a:bodyPr>
            <a:normAutofit fontScale="90000"/>
          </a:bodyPr>
          <a:lstStyle/>
          <a:p>
            <a:r>
              <a:rPr lang="en-GB" b="1" dirty="0"/>
              <a:t>Charity Commission June 2016 research </a:t>
            </a:r>
            <a:br>
              <a:rPr lang="en-GB" b="1" dirty="0"/>
            </a:br>
            <a:r>
              <a:rPr lang="en-GB" b="1" dirty="0"/>
              <a:t>- a drop in the public’s trust of charities</a:t>
            </a:r>
            <a:br>
              <a:rPr lang="en-GB" b="1" dirty="0"/>
            </a:br>
            <a:endParaRPr lang="en-GB" dirty="0"/>
          </a:p>
        </p:txBody>
      </p:sp>
      <p:sp>
        <p:nvSpPr>
          <p:cNvPr id="4" name="Footer Placeholder 3"/>
          <p:cNvSpPr>
            <a:spLocks noGrp="1"/>
          </p:cNvSpPr>
          <p:nvPr>
            <p:ph type="ftr" sz="quarter" idx="11"/>
          </p:nvPr>
        </p:nvSpPr>
        <p:spPr/>
        <p:txBody>
          <a:bodyPr/>
          <a:lstStyle/>
          <a:p>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628799"/>
            <a:ext cx="7776864" cy="522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2307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301006"/>
          </a:xfrm>
        </p:spPr>
        <p:txBody>
          <a:bodyPr>
            <a:normAutofit fontScale="90000"/>
          </a:bodyPr>
          <a:lstStyle/>
          <a:p>
            <a:r>
              <a:rPr lang="en-GB" b="1" dirty="0"/>
              <a:t>Limited solace that charities are still trusted more than companies and councils</a:t>
            </a:r>
          </a:p>
        </p:txBody>
      </p:sp>
      <p:sp>
        <p:nvSpPr>
          <p:cNvPr id="4" name="Footer Placeholder 3"/>
          <p:cNvSpPr>
            <a:spLocks noGrp="1"/>
          </p:cNvSpPr>
          <p:nvPr>
            <p:ph type="ftr" sz="quarter" idx="11"/>
          </p:nvPr>
        </p:nvSpPr>
        <p:spPr>
          <a:xfrm>
            <a:off x="179512" y="6453336"/>
            <a:ext cx="5696272" cy="404664"/>
          </a:xfrm>
        </p:spPr>
        <p:txBody>
          <a:bodyPr/>
          <a:lstStyle/>
          <a:p>
            <a:pPr algn="l"/>
            <a:r>
              <a:rPr lang="en-GB" dirty="0">
                <a:solidFill>
                  <a:schemeClr val="tx1"/>
                </a:solidFill>
              </a:rPr>
              <a:t>Source: Charity Commission/</a:t>
            </a:r>
            <a:r>
              <a:rPr lang="en-GB" dirty="0" err="1">
                <a:solidFill>
                  <a:schemeClr val="tx1"/>
                </a:solidFill>
              </a:rPr>
              <a:t>Populus</a:t>
            </a:r>
            <a:r>
              <a:rPr lang="en-GB" dirty="0">
                <a:solidFill>
                  <a:schemeClr val="tx1"/>
                </a:solidFill>
              </a:rPr>
              <a:t> public trust survey 2016</a:t>
            </a:r>
          </a:p>
          <a:p>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784976"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4472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8712968" cy="1470025"/>
          </a:xfrm>
        </p:spPr>
        <p:txBody>
          <a:bodyPr>
            <a:normAutofit/>
          </a:bodyPr>
          <a:lstStyle/>
          <a:p>
            <a:pPr algn="l"/>
            <a:r>
              <a:rPr lang="en-GB" sz="4000" b="1" dirty="0"/>
              <a:t>Lessons from this recent UK experience</a:t>
            </a:r>
          </a:p>
        </p:txBody>
      </p:sp>
      <p:sp>
        <p:nvSpPr>
          <p:cNvPr id="3" name="Subtitle 2"/>
          <p:cNvSpPr>
            <a:spLocks noGrp="1"/>
          </p:cNvSpPr>
          <p:nvPr>
            <p:ph type="subTitle" idx="1"/>
          </p:nvPr>
        </p:nvSpPr>
        <p:spPr>
          <a:xfrm>
            <a:off x="0" y="1658665"/>
            <a:ext cx="8964488" cy="2592288"/>
          </a:xfrm>
        </p:spPr>
        <p:txBody>
          <a:bodyPr>
            <a:noAutofit/>
          </a:bodyPr>
          <a:lstStyle/>
          <a:p>
            <a:pPr marL="571500" indent="-571500" algn="l">
              <a:buFont typeface="Arial" panose="020B0604020202020204" pitchFamily="34" charset="0"/>
              <a:buChar char="•"/>
            </a:pPr>
            <a:r>
              <a:rPr lang="en-GB" dirty="0">
                <a:solidFill>
                  <a:schemeClr val="tx1"/>
                </a:solidFill>
              </a:rPr>
              <a:t>‘Unconditional’ public trust can no longer be taken for granted.</a:t>
            </a:r>
          </a:p>
          <a:p>
            <a:pPr marL="571500" indent="-571500" algn="l">
              <a:buFont typeface="Arial" panose="020B0604020202020204" pitchFamily="34" charset="0"/>
              <a:buChar char="•"/>
            </a:pPr>
            <a:endParaRPr lang="en-GB" dirty="0">
              <a:solidFill>
                <a:schemeClr val="tx1"/>
              </a:solidFill>
            </a:endParaRPr>
          </a:p>
          <a:p>
            <a:pPr marL="571500" indent="-571500" algn="l">
              <a:buFont typeface="Arial" panose="020B0604020202020204" pitchFamily="34" charset="0"/>
              <a:buChar char="•"/>
            </a:pPr>
            <a:r>
              <a:rPr lang="en-GB" dirty="0">
                <a:solidFill>
                  <a:schemeClr val="tx1"/>
                </a:solidFill>
              </a:rPr>
              <a:t>There is now a critical role for:</a:t>
            </a:r>
          </a:p>
          <a:p>
            <a:pPr marL="571500" indent="-571500" algn="l">
              <a:buFont typeface="Courier New" panose="02070309020205020404" pitchFamily="49" charset="0"/>
              <a:buChar char="o"/>
            </a:pPr>
            <a:r>
              <a:rPr lang="en-GB" dirty="0">
                <a:solidFill>
                  <a:schemeClr val="tx1"/>
                </a:solidFill>
              </a:rPr>
              <a:t> effective charity regulation</a:t>
            </a:r>
          </a:p>
          <a:p>
            <a:pPr marL="571500" indent="-571500" algn="l">
              <a:buFont typeface="Courier New" panose="02070309020205020404" pitchFamily="49" charset="0"/>
              <a:buChar char="o"/>
            </a:pPr>
            <a:r>
              <a:rPr lang="en-GB" dirty="0">
                <a:solidFill>
                  <a:schemeClr val="tx1"/>
                </a:solidFill>
              </a:rPr>
              <a:t> professional umbrella bodies</a:t>
            </a:r>
          </a:p>
          <a:p>
            <a:pPr marL="571500" indent="-571500" algn="l">
              <a:buFont typeface="Courier New" panose="02070309020205020404" pitchFamily="49" charset="0"/>
              <a:buChar char="o"/>
            </a:pPr>
            <a:r>
              <a:rPr lang="en-GB" dirty="0">
                <a:solidFill>
                  <a:schemeClr val="tx1"/>
                </a:solidFill>
              </a:rPr>
              <a:t> charities that are committed to transparency and accountability</a:t>
            </a:r>
            <a:endParaRPr lang="en-GB" dirty="0"/>
          </a:p>
        </p:txBody>
      </p:sp>
    </p:spTree>
    <p:extLst>
      <p:ext uri="{BB962C8B-B14F-4D97-AF65-F5344CB8AC3E}">
        <p14:creationId xmlns:p14="http://schemas.microsoft.com/office/powerpoint/2010/main" val="4249183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l"/>
            <a:r>
              <a:rPr lang="en-GB" b="1" dirty="0"/>
              <a:t>Jersey regulatory developments</a:t>
            </a:r>
          </a:p>
        </p:txBody>
      </p:sp>
      <p:sp>
        <p:nvSpPr>
          <p:cNvPr id="3" name="Content Placeholder 2"/>
          <p:cNvSpPr>
            <a:spLocks noGrp="1"/>
          </p:cNvSpPr>
          <p:nvPr>
            <p:ph idx="1"/>
          </p:nvPr>
        </p:nvSpPr>
        <p:spPr>
          <a:xfrm>
            <a:off x="251520" y="1196752"/>
            <a:ext cx="8640960" cy="5472608"/>
          </a:xfrm>
        </p:spPr>
        <p:txBody>
          <a:bodyPr/>
          <a:lstStyle/>
          <a:p>
            <a:r>
              <a:rPr lang="en-GB" dirty="0"/>
              <a:t>Charities Law defines duties of governors, with focus on improving transparency and standards of management. </a:t>
            </a:r>
          </a:p>
          <a:p>
            <a:r>
              <a:rPr lang="en-GB" dirty="0"/>
              <a:t>New Commissioner appointed.  Publicly accessible Register of Charities in 2018.  Phased implementation through to 2019</a:t>
            </a:r>
          </a:p>
          <a:p>
            <a:r>
              <a:rPr lang="en-GB" dirty="0"/>
              <a:t>Aim is to promote public confidence in the charity sector, in the belief that this will lead to an increase in support for Jersey charities in the future </a:t>
            </a:r>
          </a:p>
        </p:txBody>
      </p:sp>
    </p:spTree>
    <p:extLst>
      <p:ext uri="{BB962C8B-B14F-4D97-AF65-F5344CB8AC3E}">
        <p14:creationId xmlns:p14="http://schemas.microsoft.com/office/powerpoint/2010/main" val="4029811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799"/>
            <a:ext cx="8435280" cy="1143000"/>
          </a:xfrm>
        </p:spPr>
        <p:txBody>
          <a:bodyPr/>
          <a:lstStyle/>
          <a:p>
            <a:pPr algn="l"/>
            <a:r>
              <a:rPr lang="en-GB" b="1" dirty="0"/>
              <a:t>Jersey economic developments</a:t>
            </a:r>
          </a:p>
        </p:txBody>
      </p:sp>
      <p:sp>
        <p:nvSpPr>
          <p:cNvPr id="3" name="Content Placeholder 2"/>
          <p:cNvSpPr>
            <a:spLocks noGrp="1"/>
          </p:cNvSpPr>
          <p:nvPr>
            <p:ph idx="1"/>
          </p:nvPr>
        </p:nvSpPr>
        <p:spPr>
          <a:xfrm>
            <a:off x="179512" y="1412776"/>
            <a:ext cx="8712968" cy="5184576"/>
          </a:xfrm>
        </p:spPr>
        <p:txBody>
          <a:bodyPr>
            <a:normAutofit lnSpcReduction="10000"/>
          </a:bodyPr>
          <a:lstStyle/>
          <a:p>
            <a:r>
              <a:rPr lang="en-GB" dirty="0"/>
              <a:t>Jersey is not immune from financial pressures facing the UK public sector</a:t>
            </a:r>
          </a:p>
          <a:p>
            <a:r>
              <a:rPr lang="en-GB" dirty="0"/>
              <a:t>85-90% of the Association’s income comes from Channel Islands’ lottery profits</a:t>
            </a:r>
          </a:p>
          <a:p>
            <a:r>
              <a:rPr lang="en-GB" dirty="0"/>
              <a:t>The AJC is now being directed to make grants from lottery funds to a </a:t>
            </a:r>
            <a:r>
              <a:rPr lang="en-GB" dirty="0" smtClean="0"/>
              <a:t>wider range </a:t>
            </a:r>
            <a:r>
              <a:rPr lang="en-GB" dirty="0"/>
              <a:t>of community organisations which are </a:t>
            </a:r>
            <a:r>
              <a:rPr lang="en-GB" dirty="0" smtClean="0"/>
              <a:t>not necessarily AJC members.</a:t>
            </a:r>
            <a:endParaRPr lang="en-GB" dirty="0"/>
          </a:p>
          <a:p>
            <a:r>
              <a:rPr lang="en-GB" dirty="0"/>
              <a:t>These regulatory and economic developments have major implications for the AJC’s future role</a:t>
            </a:r>
          </a:p>
        </p:txBody>
      </p:sp>
    </p:spTree>
    <p:extLst>
      <p:ext uri="{BB962C8B-B14F-4D97-AF65-F5344CB8AC3E}">
        <p14:creationId xmlns:p14="http://schemas.microsoft.com/office/powerpoint/2010/main" val="1868611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4F926E-3523-41BC-8973-7153E3FEDB6B}"/>
              </a:ext>
            </a:extLst>
          </p:cNvPr>
          <p:cNvSpPr>
            <a:spLocks noGrp="1"/>
          </p:cNvSpPr>
          <p:nvPr>
            <p:ph type="title"/>
          </p:nvPr>
        </p:nvSpPr>
        <p:spPr>
          <a:xfrm>
            <a:off x="0" y="274638"/>
            <a:ext cx="9144000" cy="1143000"/>
          </a:xfrm>
        </p:spPr>
        <p:txBody>
          <a:bodyPr>
            <a:normAutofit/>
          </a:bodyPr>
          <a:lstStyle/>
          <a:p>
            <a:r>
              <a:rPr lang="en-GB" b="1" dirty="0"/>
              <a:t>Strategic options for the Association</a:t>
            </a:r>
          </a:p>
        </p:txBody>
      </p:sp>
      <p:sp>
        <p:nvSpPr>
          <p:cNvPr id="3" name="Content Placeholder 2">
            <a:extLst>
              <a:ext uri="{FF2B5EF4-FFF2-40B4-BE49-F238E27FC236}">
                <a16:creationId xmlns="" xmlns:a16="http://schemas.microsoft.com/office/drawing/2014/main" id="{8A8417BF-C8FE-42DE-896A-89E5081A47A7}"/>
              </a:ext>
            </a:extLst>
          </p:cNvPr>
          <p:cNvSpPr>
            <a:spLocks noGrp="1"/>
          </p:cNvSpPr>
          <p:nvPr>
            <p:ph idx="1"/>
          </p:nvPr>
        </p:nvSpPr>
        <p:spPr>
          <a:xfrm>
            <a:off x="323528" y="1417638"/>
            <a:ext cx="8820472" cy="4525963"/>
          </a:xfrm>
        </p:spPr>
        <p:txBody>
          <a:bodyPr/>
          <a:lstStyle/>
          <a:p>
            <a:r>
              <a:rPr lang="en-GB" dirty="0"/>
              <a:t>A consultation process will be undertaken</a:t>
            </a:r>
          </a:p>
          <a:p>
            <a:endParaRPr lang="en-GB" dirty="0"/>
          </a:p>
          <a:p>
            <a:r>
              <a:rPr lang="en-GB" dirty="0"/>
              <a:t>Interviewees universally saw an important future role for the AJC:</a:t>
            </a:r>
          </a:p>
          <a:p>
            <a:pPr>
              <a:buFont typeface="Courier New" panose="02070309020205020404" pitchFamily="49" charset="0"/>
              <a:buChar char="o"/>
            </a:pPr>
            <a:r>
              <a:rPr lang="en-GB" dirty="0"/>
              <a:t>“We will need a source of expertise to turn to”</a:t>
            </a:r>
          </a:p>
          <a:p>
            <a:pPr>
              <a:buFont typeface="Courier New" panose="02070309020205020404" pitchFamily="49" charset="0"/>
              <a:buChar char="o"/>
            </a:pPr>
            <a:r>
              <a:rPr lang="en-GB" dirty="0"/>
              <a:t>“You could become the Jersey NCVO”</a:t>
            </a:r>
          </a:p>
          <a:p>
            <a:pPr>
              <a:buFont typeface="Courier New" panose="02070309020205020404" pitchFamily="49" charset="0"/>
              <a:buChar char="o"/>
            </a:pPr>
            <a:r>
              <a:rPr lang="en-GB" dirty="0"/>
              <a:t>“We need one organisation to take on a significant position to help the charity sector”</a:t>
            </a:r>
          </a:p>
          <a:p>
            <a:endParaRPr lang="en-GB" dirty="0"/>
          </a:p>
        </p:txBody>
      </p:sp>
    </p:spTree>
    <p:extLst>
      <p:ext uri="{BB962C8B-B14F-4D97-AF65-F5344CB8AC3E}">
        <p14:creationId xmlns:p14="http://schemas.microsoft.com/office/powerpoint/2010/main" val="1035866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1400"/>
            <a:ext cx="8964488" cy="1143000"/>
          </a:xfrm>
        </p:spPr>
        <p:txBody>
          <a:bodyPr/>
          <a:lstStyle/>
          <a:p>
            <a:pPr algn="l"/>
            <a:r>
              <a:rPr lang="en-GB" b="1" dirty="0"/>
              <a:t>Some of the big questions facing AJC</a:t>
            </a:r>
          </a:p>
        </p:txBody>
      </p:sp>
      <p:sp>
        <p:nvSpPr>
          <p:cNvPr id="3" name="Content Placeholder 2"/>
          <p:cNvSpPr>
            <a:spLocks noGrp="1"/>
          </p:cNvSpPr>
          <p:nvPr>
            <p:ph idx="1"/>
          </p:nvPr>
        </p:nvSpPr>
        <p:spPr>
          <a:xfrm>
            <a:off x="179512" y="1052736"/>
            <a:ext cx="8784976" cy="5805264"/>
          </a:xfrm>
        </p:spPr>
        <p:txBody>
          <a:bodyPr>
            <a:normAutofit lnSpcReduction="10000"/>
          </a:bodyPr>
          <a:lstStyle/>
          <a:p>
            <a:r>
              <a:rPr lang="en-GB" dirty="0"/>
              <a:t>Who are we here to serve?</a:t>
            </a:r>
          </a:p>
          <a:p>
            <a:r>
              <a:rPr lang="en-GB" dirty="0"/>
              <a:t>To whom are we prepared to make grants?</a:t>
            </a:r>
          </a:p>
          <a:p>
            <a:r>
              <a:rPr lang="en-GB" dirty="0"/>
              <a:t>Do we want to provide support and training – if so what will the key elements be?</a:t>
            </a:r>
          </a:p>
          <a:p>
            <a:r>
              <a:rPr lang="en-GB" dirty="0"/>
              <a:t>Should all registered charities be automatic members of the AJC? Should the AJC cease to be a membership organisation at all?</a:t>
            </a:r>
          </a:p>
          <a:p>
            <a:r>
              <a:rPr lang="en-GB" dirty="0"/>
              <a:t>How do we collaborate with others?</a:t>
            </a:r>
          </a:p>
          <a:p>
            <a:r>
              <a:rPr lang="en-GB" dirty="0"/>
              <a:t>How can we pay for our core costs?</a:t>
            </a:r>
          </a:p>
          <a:p>
            <a:r>
              <a:rPr lang="en-GB" dirty="0"/>
              <a:t>Who should benefit from the AJC’s current reserves?</a:t>
            </a:r>
          </a:p>
        </p:txBody>
      </p:sp>
    </p:spTree>
    <p:extLst>
      <p:ext uri="{BB962C8B-B14F-4D97-AF65-F5344CB8AC3E}">
        <p14:creationId xmlns:p14="http://schemas.microsoft.com/office/powerpoint/2010/main" val="14830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234F99-7130-425E-9587-AD79344BD013}"/>
              </a:ext>
            </a:extLst>
          </p:cNvPr>
          <p:cNvSpPr>
            <a:spLocks noGrp="1"/>
          </p:cNvSpPr>
          <p:nvPr>
            <p:ph type="title"/>
          </p:nvPr>
        </p:nvSpPr>
        <p:spPr>
          <a:xfrm>
            <a:off x="179512" y="188640"/>
            <a:ext cx="8229600" cy="1143000"/>
          </a:xfrm>
        </p:spPr>
        <p:txBody>
          <a:bodyPr/>
          <a:lstStyle/>
          <a:p>
            <a:pPr algn="l"/>
            <a:r>
              <a:rPr lang="en-GB" b="1" dirty="0"/>
              <a:t>Future </a:t>
            </a:r>
            <a:r>
              <a:rPr lang="en-GB" b="1" dirty="0" err="1"/>
              <a:t>grantmaking</a:t>
            </a:r>
            <a:r>
              <a:rPr lang="en-GB" b="1" dirty="0"/>
              <a:t> policy</a:t>
            </a:r>
          </a:p>
        </p:txBody>
      </p:sp>
      <p:sp>
        <p:nvSpPr>
          <p:cNvPr id="3" name="Content Placeholder 2">
            <a:extLst>
              <a:ext uri="{FF2B5EF4-FFF2-40B4-BE49-F238E27FC236}">
                <a16:creationId xmlns="" xmlns:a16="http://schemas.microsoft.com/office/drawing/2014/main" id="{C2C8517C-75BF-4B49-9421-A1A187546AC6}"/>
              </a:ext>
            </a:extLst>
          </p:cNvPr>
          <p:cNvSpPr>
            <a:spLocks noGrp="1"/>
          </p:cNvSpPr>
          <p:nvPr>
            <p:ph idx="1"/>
          </p:nvPr>
        </p:nvSpPr>
        <p:spPr>
          <a:xfrm>
            <a:off x="179512" y="1600200"/>
            <a:ext cx="8784976" cy="5069160"/>
          </a:xfrm>
        </p:spPr>
        <p:txBody>
          <a:bodyPr>
            <a:normAutofit lnSpcReduction="10000"/>
          </a:bodyPr>
          <a:lstStyle/>
          <a:p>
            <a:r>
              <a:rPr lang="en-GB" dirty="0"/>
              <a:t>Clear intention of the States of Jersey to expect any recipient organisation of Lottery profits in future to distribute more widely than AJC has done previously – possibly wider than charities.</a:t>
            </a:r>
          </a:p>
          <a:p>
            <a:r>
              <a:rPr lang="en-GB" dirty="0"/>
              <a:t>The AJC’s </a:t>
            </a:r>
            <a:r>
              <a:rPr lang="en-GB" dirty="0" err="1"/>
              <a:t>grantmaking</a:t>
            </a:r>
            <a:r>
              <a:rPr lang="en-GB" dirty="0"/>
              <a:t> decisions must continue to be made independently</a:t>
            </a:r>
          </a:p>
          <a:p>
            <a:r>
              <a:rPr lang="en-GB" dirty="0"/>
              <a:t>Some interviewees argue that the AJC should only make grants to charities in the new regime</a:t>
            </a:r>
          </a:p>
          <a:p>
            <a:r>
              <a:rPr lang="en-GB" dirty="0"/>
              <a:t>Others argue that the wider VCS has a crucial role to play and should be supported by the AJC </a:t>
            </a:r>
          </a:p>
        </p:txBody>
      </p:sp>
    </p:spTree>
    <p:extLst>
      <p:ext uri="{BB962C8B-B14F-4D97-AF65-F5344CB8AC3E}">
        <p14:creationId xmlns:p14="http://schemas.microsoft.com/office/powerpoint/2010/main" val="1675165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0E2F47-B230-4B41-B9B4-92060B13393B}"/>
              </a:ext>
            </a:extLst>
          </p:cNvPr>
          <p:cNvSpPr>
            <a:spLocks noGrp="1"/>
          </p:cNvSpPr>
          <p:nvPr>
            <p:ph type="title"/>
          </p:nvPr>
        </p:nvSpPr>
        <p:spPr>
          <a:xfrm>
            <a:off x="22860" y="260648"/>
            <a:ext cx="8229600" cy="1143000"/>
          </a:xfrm>
        </p:spPr>
        <p:txBody>
          <a:bodyPr/>
          <a:lstStyle/>
          <a:p>
            <a:r>
              <a:rPr lang="en-GB" b="1" dirty="0"/>
              <a:t>Other potential roles for the AJC</a:t>
            </a:r>
          </a:p>
        </p:txBody>
      </p:sp>
      <p:sp>
        <p:nvSpPr>
          <p:cNvPr id="3" name="Content Placeholder 2">
            <a:extLst>
              <a:ext uri="{FF2B5EF4-FFF2-40B4-BE49-F238E27FC236}">
                <a16:creationId xmlns="" xmlns:a16="http://schemas.microsoft.com/office/drawing/2014/main" id="{6D2241E1-194B-4910-B950-531B6C708E97}"/>
              </a:ext>
            </a:extLst>
          </p:cNvPr>
          <p:cNvSpPr>
            <a:spLocks noGrp="1"/>
          </p:cNvSpPr>
          <p:nvPr>
            <p:ph idx="1"/>
          </p:nvPr>
        </p:nvSpPr>
        <p:spPr>
          <a:xfrm>
            <a:off x="683568" y="1916832"/>
            <a:ext cx="8229600" cy="4525963"/>
          </a:xfrm>
        </p:spPr>
        <p:txBody>
          <a:bodyPr/>
          <a:lstStyle/>
          <a:p>
            <a:r>
              <a:rPr lang="en-GB" dirty="0"/>
              <a:t>Training and support</a:t>
            </a:r>
          </a:p>
          <a:p>
            <a:r>
              <a:rPr lang="en-GB" dirty="0"/>
              <a:t>Compiling sector data</a:t>
            </a:r>
          </a:p>
          <a:p>
            <a:r>
              <a:rPr lang="en-GB" dirty="0"/>
              <a:t>Driving best practice</a:t>
            </a:r>
          </a:p>
          <a:p>
            <a:r>
              <a:rPr lang="en-GB" dirty="0"/>
              <a:t>Representing the Jersey charity sector</a:t>
            </a:r>
          </a:p>
          <a:p>
            <a:r>
              <a:rPr lang="en-GB" dirty="0"/>
              <a:t>Championing the role of the sector</a:t>
            </a:r>
          </a:p>
          <a:p>
            <a:r>
              <a:rPr lang="en-GB" dirty="0"/>
              <a:t>Campaigning and lobbying</a:t>
            </a:r>
          </a:p>
        </p:txBody>
      </p:sp>
    </p:spTree>
    <p:extLst>
      <p:ext uri="{BB962C8B-B14F-4D97-AF65-F5344CB8AC3E}">
        <p14:creationId xmlns:p14="http://schemas.microsoft.com/office/powerpoint/2010/main" val="996846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BAECB-2F0E-461E-801A-743FCFFCA690}"/>
              </a:ext>
            </a:extLst>
          </p:cNvPr>
          <p:cNvSpPr>
            <a:spLocks noGrp="1"/>
          </p:cNvSpPr>
          <p:nvPr>
            <p:ph type="title"/>
          </p:nvPr>
        </p:nvSpPr>
        <p:spPr>
          <a:xfrm>
            <a:off x="-3448" y="-13672"/>
            <a:ext cx="8229600" cy="1143000"/>
          </a:xfrm>
        </p:spPr>
        <p:txBody>
          <a:bodyPr/>
          <a:lstStyle/>
          <a:p>
            <a:pPr algn="l"/>
            <a:r>
              <a:rPr lang="en-GB" b="1" dirty="0"/>
              <a:t>Future membership structure</a:t>
            </a:r>
          </a:p>
        </p:txBody>
      </p:sp>
      <p:sp>
        <p:nvSpPr>
          <p:cNvPr id="3" name="Content Placeholder 2">
            <a:extLst>
              <a:ext uri="{FF2B5EF4-FFF2-40B4-BE49-F238E27FC236}">
                <a16:creationId xmlns="" xmlns:a16="http://schemas.microsoft.com/office/drawing/2014/main" id="{3D226095-DE56-4740-93C5-BA6AD84D7A55}"/>
              </a:ext>
            </a:extLst>
          </p:cNvPr>
          <p:cNvSpPr>
            <a:spLocks noGrp="1"/>
          </p:cNvSpPr>
          <p:nvPr>
            <p:ph idx="1"/>
          </p:nvPr>
        </p:nvSpPr>
        <p:spPr>
          <a:xfrm>
            <a:off x="0" y="1131640"/>
            <a:ext cx="9144000" cy="5726360"/>
          </a:xfrm>
        </p:spPr>
        <p:txBody>
          <a:bodyPr>
            <a:normAutofit/>
          </a:bodyPr>
          <a:lstStyle/>
          <a:p>
            <a:r>
              <a:rPr lang="en-GB" dirty="0"/>
              <a:t>AJC is currently a membership organisation.  In the past, only members were eligible to receive grants.</a:t>
            </a:r>
          </a:p>
          <a:p>
            <a:r>
              <a:rPr lang="en-GB" dirty="0"/>
              <a:t>If AJC is to continue receiving Lottery profits in full it is highly likely that a proportion of grants will need to go to non-charitable good causes.</a:t>
            </a:r>
          </a:p>
          <a:p>
            <a:r>
              <a:rPr lang="en-GB" dirty="0"/>
              <a:t>And what of registered charities which are not AJC members? Is it tenable in the new era to restrict grants to AJC members only?  Should all registered charities be welcomed into membership automatically?  Or should the AJC cease to be a membership body in the future?</a:t>
            </a:r>
          </a:p>
        </p:txBody>
      </p:sp>
    </p:spTree>
    <p:extLst>
      <p:ext uri="{BB962C8B-B14F-4D97-AF65-F5344CB8AC3E}">
        <p14:creationId xmlns:p14="http://schemas.microsoft.com/office/powerpoint/2010/main" val="902576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229600" cy="1143000"/>
          </a:xfrm>
        </p:spPr>
        <p:txBody>
          <a:bodyPr/>
          <a:lstStyle/>
          <a:p>
            <a:pPr algn="l"/>
            <a:r>
              <a:rPr lang="en-GB" b="1" dirty="0"/>
              <a:t>What I did</a:t>
            </a:r>
          </a:p>
        </p:txBody>
      </p:sp>
      <p:sp>
        <p:nvSpPr>
          <p:cNvPr id="3" name="Content Placeholder 2"/>
          <p:cNvSpPr>
            <a:spLocks noGrp="1"/>
          </p:cNvSpPr>
          <p:nvPr>
            <p:ph idx="1"/>
          </p:nvPr>
        </p:nvSpPr>
        <p:spPr>
          <a:xfrm>
            <a:off x="457200" y="1340768"/>
            <a:ext cx="8229600" cy="5328592"/>
          </a:xfrm>
        </p:spPr>
        <p:txBody>
          <a:bodyPr>
            <a:normAutofit/>
          </a:bodyPr>
          <a:lstStyle/>
          <a:p>
            <a:r>
              <a:rPr lang="en-GB" dirty="0"/>
              <a:t>Reviewed a selection of your governance and other </a:t>
            </a:r>
            <a:r>
              <a:rPr lang="en-GB" dirty="0" smtClean="0"/>
              <a:t>documents.</a:t>
            </a:r>
            <a:endParaRPr lang="en-GB" dirty="0"/>
          </a:p>
          <a:p>
            <a:r>
              <a:rPr lang="en-GB" dirty="0"/>
              <a:t>Conducted 14 interviews - with six AJC Committee members, the AJC administrator, three AJC-member charities and four </a:t>
            </a:r>
            <a:r>
              <a:rPr lang="en-GB" dirty="0" smtClean="0"/>
              <a:t>others.</a:t>
            </a:r>
            <a:endParaRPr lang="en-GB" dirty="0"/>
          </a:p>
          <a:p>
            <a:r>
              <a:rPr lang="en-GB" dirty="0"/>
              <a:t>Examined the role of leading charity representative/umbrella bodies in England, Northern Ireland, Scotland and </a:t>
            </a:r>
            <a:r>
              <a:rPr lang="en-GB" dirty="0" smtClean="0"/>
              <a:t>Wales.</a:t>
            </a:r>
            <a:endParaRPr lang="en-GB" dirty="0"/>
          </a:p>
          <a:p>
            <a:r>
              <a:rPr lang="en-GB" dirty="0"/>
              <a:t>Included my reflections in a report submitted to the AJC </a:t>
            </a:r>
            <a:r>
              <a:rPr lang="en-GB" dirty="0" smtClean="0"/>
              <a:t>Committee.</a:t>
            </a:r>
            <a:endParaRPr lang="en-GB" dirty="0"/>
          </a:p>
          <a:p>
            <a:endParaRPr lang="en-GB" dirty="0"/>
          </a:p>
        </p:txBody>
      </p:sp>
    </p:spTree>
    <p:extLst>
      <p:ext uri="{BB962C8B-B14F-4D97-AF65-F5344CB8AC3E}">
        <p14:creationId xmlns:p14="http://schemas.microsoft.com/office/powerpoint/2010/main" val="561897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E7C479-E892-473D-A6AE-E78E7CB3CE5A}"/>
              </a:ext>
            </a:extLst>
          </p:cNvPr>
          <p:cNvSpPr>
            <a:spLocks noGrp="1"/>
          </p:cNvSpPr>
          <p:nvPr>
            <p:ph type="title"/>
          </p:nvPr>
        </p:nvSpPr>
        <p:spPr>
          <a:xfrm>
            <a:off x="0" y="260648"/>
            <a:ext cx="9144000" cy="1143000"/>
          </a:xfrm>
        </p:spPr>
        <p:txBody>
          <a:bodyPr/>
          <a:lstStyle/>
          <a:p>
            <a:pPr algn="l"/>
            <a:r>
              <a:rPr lang="en-GB" b="1" dirty="0"/>
              <a:t>Investing in the AJC’s infrastructure</a:t>
            </a:r>
          </a:p>
        </p:txBody>
      </p:sp>
      <p:sp>
        <p:nvSpPr>
          <p:cNvPr id="3" name="Content Placeholder 2">
            <a:extLst>
              <a:ext uri="{FF2B5EF4-FFF2-40B4-BE49-F238E27FC236}">
                <a16:creationId xmlns="" xmlns:a16="http://schemas.microsoft.com/office/drawing/2014/main" id="{04A40813-2186-4696-982D-55D5675B345F}"/>
              </a:ext>
            </a:extLst>
          </p:cNvPr>
          <p:cNvSpPr>
            <a:spLocks noGrp="1"/>
          </p:cNvSpPr>
          <p:nvPr>
            <p:ph idx="1"/>
          </p:nvPr>
        </p:nvSpPr>
        <p:spPr>
          <a:xfrm>
            <a:off x="0" y="1600200"/>
            <a:ext cx="9144000" cy="5257800"/>
          </a:xfrm>
        </p:spPr>
        <p:txBody>
          <a:bodyPr>
            <a:normAutofit lnSpcReduction="10000"/>
          </a:bodyPr>
          <a:lstStyle/>
          <a:p>
            <a:r>
              <a:rPr lang="en-GB" dirty="0"/>
              <a:t>If it is to play a full role in helping to facilitate the Jersey charity sector of the future, the AJC will need to build a staff team and supporting infrastructure.</a:t>
            </a:r>
          </a:p>
          <a:p>
            <a:r>
              <a:rPr lang="en-GB" dirty="0"/>
              <a:t>It will have to reduce its dependency on the enormous voluntary input of its committee members.</a:t>
            </a:r>
          </a:p>
          <a:p>
            <a:r>
              <a:rPr lang="en-GB" dirty="0"/>
              <a:t>It is fortunate to be able to use a proportion of Lottery proceeds to fund some core costs; but will this be sufficient?</a:t>
            </a:r>
          </a:p>
          <a:p>
            <a:r>
              <a:rPr lang="en-GB" dirty="0"/>
              <a:t>Funding sustainability will be important</a:t>
            </a:r>
          </a:p>
          <a:p>
            <a:endParaRPr lang="en-GB" dirty="0"/>
          </a:p>
        </p:txBody>
      </p:sp>
    </p:spTree>
    <p:extLst>
      <p:ext uri="{BB962C8B-B14F-4D97-AF65-F5344CB8AC3E}">
        <p14:creationId xmlns:p14="http://schemas.microsoft.com/office/powerpoint/2010/main" val="1978189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CECC99-D30A-497B-9A55-6D59CA72353F}"/>
              </a:ext>
            </a:extLst>
          </p:cNvPr>
          <p:cNvSpPr>
            <a:spLocks noGrp="1"/>
          </p:cNvSpPr>
          <p:nvPr>
            <p:ph type="title"/>
          </p:nvPr>
        </p:nvSpPr>
        <p:spPr/>
        <p:txBody>
          <a:bodyPr/>
          <a:lstStyle/>
          <a:p>
            <a:pPr algn="l"/>
            <a:r>
              <a:rPr lang="en-GB" b="1" dirty="0"/>
              <a:t>Ring-fencing existing funds</a:t>
            </a:r>
          </a:p>
        </p:txBody>
      </p:sp>
      <p:sp>
        <p:nvSpPr>
          <p:cNvPr id="3" name="Content Placeholder 2">
            <a:extLst>
              <a:ext uri="{FF2B5EF4-FFF2-40B4-BE49-F238E27FC236}">
                <a16:creationId xmlns="" xmlns:a16="http://schemas.microsoft.com/office/drawing/2014/main" id="{D8B45201-A774-43C5-9A1A-C0F173672A3F}"/>
              </a:ext>
            </a:extLst>
          </p:cNvPr>
          <p:cNvSpPr>
            <a:spLocks noGrp="1"/>
          </p:cNvSpPr>
          <p:nvPr>
            <p:ph idx="1"/>
          </p:nvPr>
        </p:nvSpPr>
        <p:spPr>
          <a:xfrm>
            <a:off x="0" y="1600200"/>
            <a:ext cx="9144000" cy="5257800"/>
          </a:xfrm>
        </p:spPr>
        <p:txBody>
          <a:bodyPr>
            <a:normAutofit lnSpcReduction="10000"/>
          </a:bodyPr>
          <a:lstStyle/>
          <a:p>
            <a:r>
              <a:rPr lang="en-GB" dirty="0"/>
              <a:t>The Association has a healthy balance sheet but these funds are restricted for use of existing members.</a:t>
            </a:r>
          </a:p>
          <a:p>
            <a:r>
              <a:rPr lang="en-GB" dirty="0"/>
              <a:t>An appropriate transition date will need to be agreed, and a strategy formulated for how these legacy funds will be distributed.</a:t>
            </a:r>
          </a:p>
          <a:p>
            <a:r>
              <a:rPr lang="en-GB" dirty="0"/>
              <a:t>In the interests of the wider Jersey charity sector of the future, should </a:t>
            </a:r>
            <a:r>
              <a:rPr lang="en-GB" dirty="0" smtClean="0"/>
              <a:t>the committee consider whether some </a:t>
            </a:r>
            <a:r>
              <a:rPr lang="en-GB" dirty="0"/>
              <a:t>of these funds – with the appropriate permissions secured </a:t>
            </a:r>
            <a:r>
              <a:rPr lang="en-GB" dirty="0" smtClean="0"/>
              <a:t>– should be </a:t>
            </a:r>
            <a:r>
              <a:rPr lang="en-GB" dirty="0"/>
              <a:t>used to help support the AJC’s future infrastructure needs? </a:t>
            </a:r>
          </a:p>
        </p:txBody>
      </p:sp>
    </p:spTree>
    <p:extLst>
      <p:ext uri="{BB962C8B-B14F-4D97-AF65-F5344CB8AC3E}">
        <p14:creationId xmlns:p14="http://schemas.microsoft.com/office/powerpoint/2010/main" val="517356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9289032" cy="1228998"/>
          </a:xfrm>
        </p:spPr>
        <p:txBody>
          <a:bodyPr>
            <a:noAutofit/>
          </a:bodyPr>
          <a:lstStyle/>
          <a:p>
            <a:pPr algn="l"/>
            <a:r>
              <a:rPr lang="en-GB" sz="4000" b="1" dirty="0"/>
              <a:t>The Association’s achievements to date</a:t>
            </a:r>
          </a:p>
        </p:txBody>
      </p:sp>
      <p:sp>
        <p:nvSpPr>
          <p:cNvPr id="3" name="Content Placeholder 2"/>
          <p:cNvSpPr>
            <a:spLocks noGrp="1"/>
          </p:cNvSpPr>
          <p:nvPr>
            <p:ph idx="1"/>
          </p:nvPr>
        </p:nvSpPr>
        <p:spPr>
          <a:xfrm>
            <a:off x="179512" y="1628800"/>
            <a:ext cx="8686800" cy="5400600"/>
          </a:xfrm>
        </p:spPr>
        <p:txBody>
          <a:bodyPr>
            <a:normAutofit/>
          </a:bodyPr>
          <a:lstStyle/>
          <a:p>
            <a:r>
              <a:rPr lang="en-GB" dirty="0"/>
              <a:t>Since being </a:t>
            </a:r>
            <a:r>
              <a:rPr lang="en-GB" dirty="0" smtClean="0"/>
              <a:t>set up in 1971,  </a:t>
            </a:r>
            <a:r>
              <a:rPr lang="en-GB" dirty="0"/>
              <a:t>the AJC has built a strong </a:t>
            </a:r>
            <a:r>
              <a:rPr lang="en-GB" dirty="0" smtClean="0"/>
              <a:t>reputation.</a:t>
            </a:r>
            <a:endParaRPr lang="en-GB" dirty="0"/>
          </a:p>
          <a:p>
            <a:r>
              <a:rPr lang="en-GB" dirty="0"/>
              <a:t>This is founded principally on its </a:t>
            </a:r>
            <a:r>
              <a:rPr lang="en-GB" dirty="0" err="1"/>
              <a:t>grantmaking</a:t>
            </a:r>
            <a:r>
              <a:rPr lang="en-GB" dirty="0"/>
              <a:t> role.  The rigour of its processes and objectivity are widely respected.</a:t>
            </a:r>
          </a:p>
          <a:p>
            <a:r>
              <a:rPr lang="en-GB" dirty="0"/>
              <a:t>It has also offered training and support, coordinated street fundraising, run the Jersey Charity Awards and represented the views of its members to </a:t>
            </a:r>
            <a:r>
              <a:rPr lang="en-GB" dirty="0" smtClean="0"/>
              <a:t>government.</a:t>
            </a:r>
            <a:endParaRPr lang="en-GB" dirty="0"/>
          </a:p>
          <a:p>
            <a:endParaRPr lang="en-GB" dirty="0"/>
          </a:p>
          <a:p>
            <a:endParaRPr lang="en-GB" dirty="0"/>
          </a:p>
        </p:txBody>
      </p:sp>
    </p:spTree>
    <p:extLst>
      <p:ext uri="{BB962C8B-B14F-4D97-AF65-F5344CB8AC3E}">
        <p14:creationId xmlns:p14="http://schemas.microsoft.com/office/powerpoint/2010/main" val="45182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892480" cy="1143000"/>
          </a:xfrm>
        </p:spPr>
        <p:txBody>
          <a:bodyPr>
            <a:normAutofit fontScale="90000"/>
          </a:bodyPr>
          <a:lstStyle/>
          <a:p>
            <a:pPr algn="l"/>
            <a:r>
              <a:rPr lang="en-GB" b="1" dirty="0"/>
              <a:t>The Association’s achievements to date</a:t>
            </a:r>
            <a:endParaRPr lang="en-GB" dirty="0"/>
          </a:p>
        </p:txBody>
      </p:sp>
      <p:sp>
        <p:nvSpPr>
          <p:cNvPr id="3" name="Content Placeholder 2"/>
          <p:cNvSpPr>
            <a:spLocks noGrp="1"/>
          </p:cNvSpPr>
          <p:nvPr>
            <p:ph idx="1"/>
          </p:nvPr>
        </p:nvSpPr>
        <p:spPr>
          <a:xfrm>
            <a:off x="251520" y="1600200"/>
            <a:ext cx="8712968" cy="4525963"/>
          </a:xfrm>
        </p:spPr>
        <p:txBody>
          <a:bodyPr>
            <a:normAutofit lnSpcReduction="10000"/>
          </a:bodyPr>
          <a:lstStyle/>
          <a:p>
            <a:r>
              <a:rPr lang="en-GB" dirty="0"/>
              <a:t>Despite this good work, some interviewees would like the AJC to play a more proactive role in </a:t>
            </a:r>
            <a:r>
              <a:rPr lang="en-GB" dirty="0" smtClean="0"/>
              <a:t>future.</a:t>
            </a:r>
            <a:endParaRPr lang="en-GB" dirty="0"/>
          </a:p>
          <a:p>
            <a:r>
              <a:rPr lang="en-GB" dirty="0"/>
              <a:t>Several thought the AJC was only ‘scratching the surface’ with its provision of training and </a:t>
            </a:r>
            <a:r>
              <a:rPr lang="en-GB" dirty="0" smtClean="0"/>
              <a:t>support</a:t>
            </a:r>
            <a:endParaRPr lang="en-GB" dirty="0"/>
          </a:p>
          <a:p>
            <a:r>
              <a:rPr lang="en-GB" dirty="0"/>
              <a:t>The fact that the Association has only one member of staff and relies heavily on volunteer committee members was raised as an issue by many </a:t>
            </a:r>
            <a:r>
              <a:rPr lang="en-GB" dirty="0" smtClean="0"/>
              <a:t>interviewees.</a:t>
            </a:r>
            <a:endParaRPr lang="en-GB" dirty="0"/>
          </a:p>
        </p:txBody>
      </p:sp>
    </p:spTree>
    <p:extLst>
      <p:ext uri="{BB962C8B-B14F-4D97-AF65-F5344CB8AC3E}">
        <p14:creationId xmlns:p14="http://schemas.microsoft.com/office/powerpoint/2010/main" val="390790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FDEF15-27BD-4FDB-AFFA-454DA38FA370}"/>
              </a:ext>
            </a:extLst>
          </p:cNvPr>
          <p:cNvSpPr>
            <a:spLocks noGrp="1"/>
          </p:cNvSpPr>
          <p:nvPr>
            <p:ph type="title"/>
          </p:nvPr>
        </p:nvSpPr>
        <p:spPr>
          <a:xfrm>
            <a:off x="179512" y="274638"/>
            <a:ext cx="8507288" cy="1143000"/>
          </a:xfrm>
        </p:spPr>
        <p:txBody>
          <a:bodyPr/>
          <a:lstStyle/>
          <a:p>
            <a:pPr algn="l"/>
            <a:r>
              <a:rPr lang="en-GB" b="1" dirty="0"/>
              <a:t>Wider UK developments</a:t>
            </a:r>
          </a:p>
        </p:txBody>
      </p:sp>
      <p:sp>
        <p:nvSpPr>
          <p:cNvPr id="3" name="Content Placeholder 2">
            <a:extLst>
              <a:ext uri="{FF2B5EF4-FFF2-40B4-BE49-F238E27FC236}">
                <a16:creationId xmlns="" xmlns:a16="http://schemas.microsoft.com/office/drawing/2014/main" id="{7C1983BB-3C72-4443-8D23-46F54D8D2908}"/>
              </a:ext>
            </a:extLst>
          </p:cNvPr>
          <p:cNvSpPr>
            <a:spLocks noGrp="1"/>
          </p:cNvSpPr>
          <p:nvPr>
            <p:ph idx="1"/>
          </p:nvPr>
        </p:nvSpPr>
        <p:spPr>
          <a:xfrm>
            <a:off x="0" y="1988840"/>
            <a:ext cx="9144000" cy="4525963"/>
          </a:xfrm>
        </p:spPr>
        <p:txBody>
          <a:bodyPr/>
          <a:lstStyle/>
          <a:p>
            <a:r>
              <a:rPr lang="en-GB" dirty="0"/>
              <a:t>The past two years have been extremely testing for charities across the four nations of the UK</a:t>
            </a:r>
          </a:p>
          <a:p>
            <a:pPr marL="0" indent="0">
              <a:buNone/>
            </a:pPr>
            <a:endParaRPr lang="en-GB" dirty="0"/>
          </a:p>
          <a:p>
            <a:r>
              <a:rPr lang="en-GB" dirty="0"/>
              <a:t>The fundraising controversies of summer 2015 and the collapse of Kids Company led to a decline in public trust and confidence in the sector</a:t>
            </a:r>
          </a:p>
          <a:p>
            <a:endParaRPr lang="en-GB" dirty="0"/>
          </a:p>
          <a:p>
            <a:r>
              <a:rPr lang="en-GB" dirty="0"/>
              <a:t>These challenges continue to resonate in 2017</a:t>
            </a:r>
          </a:p>
        </p:txBody>
      </p:sp>
    </p:spTree>
    <p:extLst>
      <p:ext uri="{BB962C8B-B14F-4D97-AF65-F5344CB8AC3E}">
        <p14:creationId xmlns:p14="http://schemas.microsoft.com/office/powerpoint/2010/main" val="1912722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1301006"/>
          </a:xfrm>
        </p:spPr>
        <p:txBody>
          <a:bodyPr>
            <a:normAutofit fontScale="90000"/>
          </a:bodyPr>
          <a:lstStyle/>
          <a:p>
            <a:r>
              <a:rPr lang="en-GB" b="1" dirty="0"/>
              <a:t>In May 2015 the charity sector realised that public trust is not unconditional</a:t>
            </a:r>
          </a:p>
        </p:txBody>
      </p:sp>
      <p:sp>
        <p:nvSpPr>
          <p:cNvPr id="3" name="Content Placeholder 2"/>
          <p:cNvSpPr>
            <a:spLocks noGrp="1"/>
          </p:cNvSpPr>
          <p:nvPr>
            <p:ph sz="half" idx="1"/>
          </p:nvPr>
        </p:nvSpPr>
        <p:spPr>
          <a:xfrm>
            <a:off x="107504" y="1556792"/>
            <a:ext cx="4388296" cy="5301208"/>
          </a:xfrm>
        </p:spPr>
        <p:txBody>
          <a:bodyPr>
            <a:noAutofit/>
          </a:bodyPr>
          <a:lstStyle/>
          <a:p>
            <a:r>
              <a:rPr lang="en-GB" sz="3200" dirty="0"/>
              <a:t>Olive Cooke fell to her death in Bristol.</a:t>
            </a:r>
          </a:p>
          <a:p>
            <a:r>
              <a:rPr lang="en-GB" sz="3200" dirty="0"/>
              <a:t>92 year-old, long-serving poppy seller.</a:t>
            </a:r>
          </a:p>
          <a:p>
            <a:r>
              <a:rPr lang="en-GB" sz="3200" i="1" dirty="0"/>
              <a:t>Told Bristol Post </a:t>
            </a:r>
            <a:r>
              <a:rPr lang="en-GB" sz="3200" dirty="0"/>
              <a:t>she was “overwhelmed” by charity mailings.</a:t>
            </a:r>
          </a:p>
          <a:p>
            <a:r>
              <a:rPr lang="en-GB" sz="3200" dirty="0"/>
              <a:t>Tabloids said charities had “hounded” her to her death.</a:t>
            </a:r>
          </a:p>
        </p:txBody>
      </p:sp>
      <p:sp>
        <p:nvSpPr>
          <p:cNvPr id="5" name="Footer Placeholder 4"/>
          <p:cNvSpPr>
            <a:spLocks noGrp="1"/>
          </p:cNvSpPr>
          <p:nvPr>
            <p:ph type="ftr" sz="quarter" idx="11"/>
          </p:nvPr>
        </p:nvSpPr>
        <p:spPr/>
        <p:txBody>
          <a:bodyPr/>
          <a:lstStyle/>
          <a:p>
            <a:r>
              <a:rPr lang="en-GB" dirty="0"/>
              <a:t>Copyright:  Andrew Hind</a:t>
            </a:r>
          </a:p>
        </p:txBody>
      </p:sp>
      <p:pic>
        <p:nvPicPr>
          <p:cNvPr id="6" name="Picture 2" descr="I:\PAY-Olive-Cook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1844824"/>
            <a:ext cx="4038600"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465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9392"/>
            <a:ext cx="8229600" cy="1143000"/>
          </a:xfrm>
        </p:spPr>
        <p:txBody>
          <a:bodyPr>
            <a:normAutofit/>
          </a:bodyPr>
          <a:lstStyle/>
          <a:p>
            <a:r>
              <a:rPr lang="en-GB" b="1" dirty="0"/>
              <a:t>And then there was Kids Company</a:t>
            </a:r>
          </a:p>
        </p:txBody>
      </p:sp>
      <p:sp>
        <p:nvSpPr>
          <p:cNvPr id="3" name="Content Placeholder 2"/>
          <p:cNvSpPr>
            <a:spLocks noGrp="1"/>
          </p:cNvSpPr>
          <p:nvPr>
            <p:ph sz="half" idx="1"/>
          </p:nvPr>
        </p:nvSpPr>
        <p:spPr>
          <a:xfrm>
            <a:off x="179512" y="1628800"/>
            <a:ext cx="5184576" cy="4525963"/>
          </a:xfrm>
        </p:spPr>
        <p:txBody>
          <a:bodyPr>
            <a:normAutofit/>
          </a:bodyPr>
          <a:lstStyle/>
          <a:p>
            <a:r>
              <a:rPr lang="en-GB" dirty="0"/>
              <a:t>Lack of board rotation</a:t>
            </a:r>
          </a:p>
          <a:p>
            <a:r>
              <a:rPr lang="en-GB" dirty="0"/>
              <a:t>Insufficient board challenge</a:t>
            </a:r>
          </a:p>
          <a:p>
            <a:r>
              <a:rPr lang="en-GB" dirty="0"/>
              <a:t>Over-dominant CEO</a:t>
            </a:r>
          </a:p>
          <a:p>
            <a:r>
              <a:rPr lang="en-GB" dirty="0"/>
              <a:t>Financial policies ignored</a:t>
            </a:r>
          </a:p>
          <a:p>
            <a:r>
              <a:rPr lang="en-GB" dirty="0"/>
              <a:t>Demand-led strategy</a:t>
            </a:r>
          </a:p>
          <a:p>
            <a:r>
              <a:rPr lang="en-GB" dirty="0"/>
              <a:t>No proper focus on user impact</a:t>
            </a:r>
          </a:p>
          <a:p>
            <a:r>
              <a:rPr lang="en-GB" dirty="0"/>
              <a:t>No whistle-blowers</a:t>
            </a:r>
          </a:p>
          <a:p>
            <a:r>
              <a:rPr lang="en-GB" dirty="0"/>
              <a:t>Inadequate regulatory oversight</a:t>
            </a:r>
          </a:p>
          <a:p>
            <a:endParaRPr lang="en-GB" dirty="0"/>
          </a:p>
        </p:txBody>
      </p:sp>
      <p:sp>
        <p:nvSpPr>
          <p:cNvPr id="5" name="Footer Placeholder 4"/>
          <p:cNvSpPr>
            <a:spLocks noGrp="1"/>
          </p:cNvSpPr>
          <p:nvPr>
            <p:ph type="ftr" sz="quarter" idx="11"/>
          </p:nvPr>
        </p:nvSpPr>
        <p:spPr/>
        <p:txBody>
          <a:bodyPr/>
          <a:lstStyle/>
          <a:p>
            <a:r>
              <a:rPr lang="en-GB" dirty="0"/>
              <a:t>Copyright:  Andrew Hind</a:t>
            </a:r>
          </a:p>
        </p:txBody>
      </p:sp>
      <p:pic>
        <p:nvPicPr>
          <p:cNvPr id="6"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08104" y="1628800"/>
            <a:ext cx="3484719"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662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964487" cy="1143000"/>
          </a:xfrm>
        </p:spPr>
        <p:txBody>
          <a:bodyPr>
            <a:normAutofit fontScale="90000"/>
          </a:bodyPr>
          <a:lstStyle/>
          <a:p>
            <a:pPr algn="l"/>
            <a:r>
              <a:rPr lang="en-GB" b="1" dirty="0"/>
              <a:t>Open season on charities in the media -</a:t>
            </a:r>
            <a:br>
              <a:rPr lang="en-GB" b="1" dirty="0"/>
            </a:br>
            <a:r>
              <a:rPr lang="en-GB" b="1" dirty="0"/>
              <a:t> </a:t>
            </a:r>
            <a:r>
              <a:rPr lang="en-GB" b="1" dirty="0" err="1"/>
              <a:t>eg</a:t>
            </a:r>
            <a:r>
              <a:rPr lang="en-GB" b="1" dirty="0"/>
              <a:t>. Age UK criticised in </a:t>
            </a:r>
            <a:r>
              <a:rPr lang="en-GB" b="1" i="1" dirty="0"/>
              <a:t>The Sun </a:t>
            </a:r>
            <a:r>
              <a:rPr lang="en-GB" b="1" dirty="0"/>
              <a:t>9.2.16</a:t>
            </a:r>
          </a:p>
        </p:txBody>
      </p:sp>
      <p:sp>
        <p:nvSpPr>
          <p:cNvPr id="3" name="Content Placeholder 2"/>
          <p:cNvSpPr>
            <a:spLocks noGrp="1"/>
          </p:cNvSpPr>
          <p:nvPr>
            <p:ph idx="1"/>
          </p:nvPr>
        </p:nvSpPr>
        <p:spPr>
          <a:xfrm>
            <a:off x="457200" y="1600200"/>
            <a:ext cx="8229600" cy="4853136"/>
          </a:xfrm>
        </p:spPr>
        <p:txBody>
          <a:bodyPr/>
          <a:lstStyle/>
          <a:p>
            <a:endParaRPr lang="en-GB" dirty="0"/>
          </a:p>
        </p:txBody>
      </p:sp>
      <p:sp>
        <p:nvSpPr>
          <p:cNvPr id="4" name="Footer Placeholder 3"/>
          <p:cNvSpPr>
            <a:spLocks noGrp="1"/>
          </p:cNvSpPr>
          <p:nvPr>
            <p:ph type="ftr" sz="quarter" idx="11"/>
          </p:nvPr>
        </p:nvSpPr>
        <p:spPr/>
        <p:txBody>
          <a:bodyPr/>
          <a:lstStyle/>
          <a:p>
            <a:r>
              <a:rPr lang="en-GB"/>
              <a:t>Copyright:  Andrew Hind</a:t>
            </a:r>
          </a:p>
        </p:txBody>
      </p:sp>
      <p:pic>
        <p:nvPicPr>
          <p:cNvPr id="2050" name="Picture 2" descr="I:\unna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7344816"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84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GB" sz="4000" b="1" dirty="0"/>
              <a:t>Criticism of high salaries – Times 17.12.15</a:t>
            </a:r>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a:t>Copyright:  Andrew Hind</a:t>
            </a:r>
          </a:p>
        </p:txBody>
      </p:sp>
      <p:pic>
        <p:nvPicPr>
          <p:cNvPr id="5122" name="Picture 2" descr="I:\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l="2254" t="3105" r="3195"/>
          <a:stretch/>
        </p:blipFill>
        <p:spPr bwMode="auto">
          <a:xfrm>
            <a:off x="2029216" y="1052736"/>
            <a:ext cx="4847040" cy="580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686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1160</Words>
  <Application>Microsoft Office PowerPoint</Application>
  <PresentationFormat>On-screen Show (4:3)</PresentationFormat>
  <Paragraphs>102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Courier New</vt:lpstr>
      <vt:lpstr>Wingdings</vt:lpstr>
      <vt:lpstr>Office Theme</vt:lpstr>
      <vt:lpstr>What I was asked to do</vt:lpstr>
      <vt:lpstr>What I did</vt:lpstr>
      <vt:lpstr>The Association’s achievements to date</vt:lpstr>
      <vt:lpstr>The Association’s achievements to date</vt:lpstr>
      <vt:lpstr>Wider UK developments</vt:lpstr>
      <vt:lpstr>In May 2015 the charity sector realised that public trust is not unconditional</vt:lpstr>
      <vt:lpstr>And then there was Kids Company</vt:lpstr>
      <vt:lpstr>Open season on charities in the media -  eg. Age UK criticised in The Sun 9.2.16</vt:lpstr>
      <vt:lpstr>Criticism of high salaries – Times 17.12.15</vt:lpstr>
      <vt:lpstr>Charity Commission June 2016 research  - a drop in the public’s trust of charities </vt:lpstr>
      <vt:lpstr>Limited solace that charities are still trusted more than companies and councils</vt:lpstr>
      <vt:lpstr>Lessons from this recent UK experience</vt:lpstr>
      <vt:lpstr>Jersey regulatory developments</vt:lpstr>
      <vt:lpstr>Jersey economic developments</vt:lpstr>
      <vt:lpstr>Strategic options for the Association</vt:lpstr>
      <vt:lpstr>Some of the big questions facing AJC</vt:lpstr>
      <vt:lpstr>Future grantmaking policy</vt:lpstr>
      <vt:lpstr>Other potential roles for the AJC</vt:lpstr>
      <vt:lpstr>Future membership structure</vt:lpstr>
      <vt:lpstr>Investing in the AJC’s infrastructure</vt:lpstr>
      <vt:lpstr>Ring-fencing existing funds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 was asked to do</dc:title>
  <dc:creator>Andrew and Christina</dc:creator>
  <cp:lastModifiedBy>Lyn Wilton</cp:lastModifiedBy>
  <cp:revision>21</cp:revision>
  <dcterms:created xsi:type="dcterms:W3CDTF">2017-07-03T14:52:00Z</dcterms:created>
  <dcterms:modified xsi:type="dcterms:W3CDTF">2017-07-18T10:51:51Z</dcterms:modified>
</cp:coreProperties>
</file>